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5" r:id="rId8"/>
    <p:sldId id="267" r:id="rId9"/>
    <p:sldId id="269" r:id="rId10"/>
    <p:sldId id="274" r:id="rId11"/>
    <p:sldId id="273" r:id="rId12"/>
    <p:sldId id="259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CCD6E0"/>
    <a:srgbClr val="FFFFFF"/>
    <a:srgbClr val="CCED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94" d="100"/>
          <a:sy n="94" d="100"/>
        </p:scale>
        <p:origin x="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03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0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3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91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57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57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8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34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5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80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93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3" descr="Изображение выглядит как искусство, Красочность, снимок экрана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386144C-DC57-E67E-0A7E-92034444D2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331" r="20019"/>
          <a:stretch>
            <a:fillRect/>
          </a:stretch>
        </p:blipFill>
        <p:spPr>
          <a:xfrm>
            <a:off x="5314188" y="10"/>
            <a:ext cx="8673234" cy="685799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87706" y="646113"/>
            <a:ext cx="3537585" cy="899084"/>
          </a:xfrm>
        </p:spPr>
        <p:txBody>
          <a:bodyPr anchor="b">
            <a:normAutofit/>
          </a:bodyPr>
          <a:lstStyle/>
          <a:p>
            <a:r>
              <a:rPr lang="ru-RU" sz="4800" dirty="0" err="1">
                <a:ea typeface="+mj-lt"/>
                <a:cs typeface="+mj-lt"/>
              </a:rPr>
              <a:t>Fillusion</a:t>
            </a:r>
            <a:endParaRPr lang="ru-RU" dirty="0" err="1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25805" y="1634422"/>
            <a:ext cx="4023359" cy="1208141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ru-RU" sz="1900" dirty="0">
                <a:ea typeface="+mn-lt"/>
                <a:cs typeface="+mn-lt"/>
              </a:rPr>
              <a:t>Веб-приложение для генерации и заполнения баз данных с помощью AI </a:t>
            </a:r>
            <a:endParaRPr lang="ru-RU" dirty="0"/>
          </a:p>
          <a:p>
            <a:r>
              <a:rPr lang="ru-RU" sz="1900" dirty="0">
                <a:ea typeface="+mn-lt"/>
                <a:cs typeface="+mn-lt"/>
              </a:rPr>
              <a:t>Версия 1 от 2025 года.</a:t>
            </a:r>
            <a:endParaRPr lang="ru-RU" dirty="0">
              <a:ea typeface="+mn-lt"/>
              <a:cs typeface="+mn-lt"/>
            </a:endParaRPr>
          </a:p>
        </p:txBody>
      </p:sp>
      <p:pic>
        <p:nvPicPr>
          <p:cNvPr id="19" name="Рисунок 18" descr="Изображение выглядит как мультфильм, Графика, графическая вставк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DD4710C-7325-C242-6212-DE5890465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3" y="309563"/>
            <a:ext cx="1704975" cy="1676400"/>
          </a:xfrm>
          <a:prstGeom prst="rect">
            <a:avLst/>
          </a:prstGeom>
        </p:spPr>
      </p:pic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4A7CDDA2-E698-C9C2-9A59-6FD0FF05319E}"/>
              </a:ext>
            </a:extLst>
          </p:cNvPr>
          <p:cNvSpPr/>
          <p:nvPr/>
        </p:nvSpPr>
        <p:spPr>
          <a:xfrm>
            <a:off x="2086136" y="1545181"/>
            <a:ext cx="4446551" cy="52167"/>
          </a:xfrm>
          <a:prstGeom prst="rect">
            <a:avLst/>
          </a:prstGeom>
          <a:solidFill>
            <a:srgbClr val="1F4E7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6" name="Picture 3" descr="Изображение выглядит как Графика, снимок экрана, Цвет электрик, Красочност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461C6D9-42D0-161D-FE28-A0A8DB89CF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76" t="-4753" r="9748" b="52177"/>
          <a:stretch>
            <a:fillRect/>
          </a:stretch>
        </p:blipFill>
        <p:spPr>
          <a:xfrm rot="2820000">
            <a:off x="-339014" y="2186562"/>
            <a:ext cx="7560866" cy="683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6AFBEA-08B3-0A68-E28F-A43D9764C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7246B88-9A29-1663-17C9-AD5167E4BB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Схема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6DE7E4-DEFC-3213-DFB9-4311D8047B05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9D02019-8D79-2990-CAA2-5A39833ACD3C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E0CF1388-5D5F-E32E-C3B5-42C24A0AE3FF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</a:t>
            </a:r>
            <a:r>
              <a:rPr lang="ru-RU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F01B258-B933-C034-408E-81120C0878E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9DD1E5-691C-D219-C5A0-9FB9E22EFBA8}"/>
              </a:ext>
            </a:extLst>
          </p:cNvPr>
          <p:cNvSpPr>
            <a:spLocks noGrp="1"/>
          </p:cNvSpPr>
          <p:nvPr/>
        </p:nvSpPr>
        <p:spPr>
          <a:xfrm>
            <a:off x="532658" y="5795547"/>
            <a:ext cx="10742072" cy="4002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400" b="1" dirty="0">
                <a:latin typeface="Times New Roman"/>
                <a:ea typeface="+mn-lt"/>
                <a:cs typeface="+mn-lt"/>
              </a:rPr>
              <a:t>Ссылка на схему проекта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 https://draft.io/6f2haexftxrn3mv8gaq9czrgasetsdxhru5u6988uyss</a:t>
            </a:r>
            <a:endParaRPr lang="ru-RU" sz="1400" dirty="0">
              <a:latin typeface="Times New Roman"/>
              <a:cs typeface="Times New Roman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070AD89-3A82-33DE-2F78-E03D0FA3F4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861" y="1290019"/>
            <a:ext cx="9195665" cy="445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0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69411-89D7-9B0C-A0BA-AC2AE6D3E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84701D4-E6C0-AEEE-333A-FA6E992FA2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КОМАНДА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26424-25F0-D9F6-421D-58F164B3802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C9BC405-3C0F-DA88-9327-7A30BADE1FFA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3D1769F4-9F6F-3384-ABCA-22985D608646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</a:t>
            </a:r>
            <a:r>
              <a:rPr lang="ru-RU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ED3BBE2-2B9B-39CA-0A13-BDF2F6720554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1D22043B-2E81-C162-DDA0-D461A5D8A759}"/>
              </a:ext>
            </a:extLst>
          </p:cNvPr>
          <p:cNvGraphicFramePr>
            <a:graphicFrameLocks noGrp="1"/>
          </p:cNvGraphicFramePr>
          <p:nvPr/>
        </p:nvGraphicFramePr>
        <p:xfrm>
          <a:off x="626154" y="1193047"/>
          <a:ext cx="10920804" cy="1815370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579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6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53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823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27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Роль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ФИО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VK, Telegram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Зона ответственности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9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Тимлид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SA / Back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Куренков Дмитрий Александрович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@dimakurenkov, @KURDMIALE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Архитектура,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лид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17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02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 / DevOps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Селянинов Дмитрий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Сергеевич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nonrepp,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@nonrepp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инфраструктура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85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03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UI/UX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Светлаков Владимир Денисович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vovasvl,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@vovasvl3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дизайн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98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04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Security / SEO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 lvl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Helvetica"/>
                          <a:cs typeface="Times New Roman" panose="02020603050405020304" pitchFamily="18" charset="0"/>
                        </a:rPr>
                        <a:t>Чупраков Сергей Дмитриевич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Helvetica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isupi,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@chsrjk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безопасность,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SEO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4CED641-1E8C-E1EF-0103-AF2FDB6517F3}"/>
              </a:ext>
            </a:extLst>
          </p:cNvPr>
          <p:cNvSpPr>
            <a:spLocks noGrp="1"/>
          </p:cNvSpPr>
          <p:nvPr/>
        </p:nvSpPr>
        <p:spPr>
          <a:xfrm>
            <a:off x="532658" y="3004629"/>
            <a:ext cx="10742072" cy="31776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00" b="1" dirty="0">
                <a:latin typeface="Times New Roman"/>
                <a:ea typeface="+mn-lt"/>
                <a:cs typeface="+mn-lt"/>
              </a:rPr>
              <a:t>Решаемые задачи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</a:t>
            </a:r>
            <a:endParaRPr lang="ru-RU" sz="1400" b="1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Frontend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тяжёлый блок визуального редактирования данных и широкий спектр функционала (настройки генерации, интеграции, визуальные редакторы БД), для обеспечения высокого качества и скорости разработки в условиях сложного UI/UX необходима работа двух фронтенд-разработчиков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Backend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реализация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микроссервисной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логики на разных языках программирования, интеграция с AI API, работа с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Kafka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/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gRPC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обеспечение безопасности и масштабируемости, написание агента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 </a:t>
            </a:r>
            <a:r>
              <a:rPr lang="ru-RU" sz="1400" dirty="0">
                <a:latin typeface="Times New Roman"/>
                <a:ea typeface="+mn-lt"/>
                <a:cs typeface="+mn-lt"/>
              </a:rPr>
              <a:t>два специалиста позволят параллельно вести разработку ядра системы и модулей интеграций, сохраняя высокую производительность команды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DevOps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/ инфраструктура (1): настройка CI/CD, мониторинга, контейнеризации и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оркестрации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(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Docker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Kubernetes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Prometheus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Grafana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), а также обеспечение стабильной среды для разработки и продакшена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дополнительно (будущее развитие):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ML-специалисты — для внедрения интеллектуальных алгоритмов генерации данных и персонализации сценариев;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Мобильные разработчики — для расширения экосистемы и создания мобильного клиента.</a:t>
            </a:r>
            <a:endParaRPr lang="ru-RU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40840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6C457B-2280-DE3C-2AD7-D08FCAFDB34D}"/>
              </a:ext>
            </a:extLst>
          </p:cNvPr>
          <p:cNvSpPr>
            <a:spLocks noGrp="1"/>
          </p:cNvSpPr>
          <p:nvPr/>
        </p:nvSpPr>
        <p:spPr>
          <a:xfrm>
            <a:off x="953612" y="1592551"/>
            <a:ext cx="10284776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Благодарим за внимание, по любым вопросам готовы ответить по запросам через указанные на слайде 16 контакты!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EDC5BA-3A4B-419C-FAE9-34DD0733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34495" y="-204887"/>
            <a:ext cx="3224109" cy="946234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43DD658-DF70-5927-4674-AE7FD159714D}"/>
              </a:ext>
            </a:extLst>
          </p:cNvPr>
          <p:cNvSpPr/>
          <p:nvPr/>
        </p:nvSpPr>
        <p:spPr>
          <a:xfrm>
            <a:off x="1446546" y="2148840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755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2D34E15-4496-266D-5E6A-56CEF412411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ОБЩЕЕ ОПИСАНИЕ И НАЗНАЧЕНИЕ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BD272C7-9BB4-1983-AD76-C331AF857430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Продукт (Система)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представляет собой веб-сервис для автоматического генератора и наполнения баз данных синтетическими, но реалистичными данными с использованием нейросетевых моделей.</a:t>
            </a:r>
            <a:endParaRPr lang="ru-RU" sz="1800" dirty="0">
              <a:latin typeface="Times New Roman"/>
              <a:cs typeface="Times New Roman"/>
            </a:endParaRPr>
          </a:p>
          <a:p>
            <a:r>
              <a:rPr lang="ru-RU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 предназначен для: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автоматического заполнения баз данных тестовыми, демо- и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разработческими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данными;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генерации данных с учётом уникальности и SQL-валидности;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поддержки различных форматов вывода: JSON, SQL, прямая запись в БД, БД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snapshot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), CSV, ...;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настройки уведомлений о завершении процесса через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мессенджер,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или Telegram;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с внешними AI API для расширяемой генерации данных;</a:t>
            </a:r>
            <a:endParaRPr lang="ru-RU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создания новых баз данных и их редактирования через визуальный редактор;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совместной работы команд при подготовке данных.</a:t>
            </a:r>
            <a:endParaRPr lang="ru-RU" dirty="0">
              <a:latin typeface="Times New Roman"/>
            </a:endParaRPr>
          </a:p>
          <a:p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ED8BAD-BE74-9CA2-E59B-ADB535A66BF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8220B84-9075-FB4F-3034-42519662430C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F00655-F2C4-DE00-0F77-05CFFDB3E9C7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1610E263-16D7-FC2E-C7B8-FAA30727CB13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2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28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DDB-5A84-7CE2-CD11-1C7CAB3D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CC286B-2AB8-7343-AA90-823DD4126BC7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ПОЛЬЗОВАТЕЛИ И РЕШАЕМЫЕ ЗАДАЧИ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091D6B-13C6-ACF2-0103-F5F80AD7465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60B31C-1B84-2983-77AB-D09265F0889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FB20081-F50C-7AF6-8AD3-2A35A3681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652201"/>
              </p:ext>
            </p:extLst>
          </p:nvPr>
        </p:nvGraphicFramePr>
        <p:xfrm>
          <a:off x="632691" y="1197182"/>
          <a:ext cx="10922001" cy="482431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640667">
                  <a:extLst>
                    <a:ext uri="{9D8B030D-6E8A-4147-A177-3AD203B41FA5}">
                      <a16:colId xmlns:a16="http://schemas.microsoft.com/office/drawing/2014/main" val="4034945452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637352779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1159187722"/>
                    </a:ext>
                  </a:extLst>
                </a:gridCol>
              </a:tblGrid>
              <a:tr h="1139617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Разработчики /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инженеры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DevOps /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аналитики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Продакт-менеджеры /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пресейл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-специалисты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120308"/>
                  </a:ext>
                </a:extLst>
              </a:tr>
              <a:tr h="3684693"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Быстрое создание реалистичных тестовых данных без обфускации продакшн-данных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Автоматизация наполнения БД для тестовых контуров и демонстраций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Подготовка демо-окружений и быстрый запуск пилотных проектов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240229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D857E39-A699-0DEA-BCDE-5FECDEF5C4C2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54BA0C5D-6E1D-3243-4080-008790FFA932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3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40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1E2F2-7DDD-AE17-BC95-99BDC2C1FB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B9FEC89-279B-7374-9ED9-CF857207C2FD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ТРЕНДЫ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4B27514A-530A-A559-1C63-77F62242E46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тренды: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рост спроса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synthetic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data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для ML, тестирования и демонстраций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ужесточение требований по безопасности данных (ФЗ-152, GDPR при трансграничных операциях);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популярность AI-сервисов и интеграции их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developer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tools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спрос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no-code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/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low-code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инструменты для работы с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развитие рынка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collaboration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-платформ (совместная работа команд)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cs typeface="Times New Roman"/>
              </a:rPr>
              <a:t>рост числа российских AI-платформ и API (замещающих зарубежные).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0FB3E9-9023-D2D7-B8F9-BF375B9997A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B47D1EE-3F1A-FA6A-6A52-A4D167D3243D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CE50328-E7DB-E36D-8E7F-561142950A96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5D39CAD9-7A7A-D729-A9A8-A97E13205D4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4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09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B9997-1561-B975-1684-A439CB0F3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321908-C059-1E6A-FCE8-5CFBAA4689D6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КОНКУРЕНТЫ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E96FD451-86AD-ABE7-7799-C967EF8F6F11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конкуренты: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Mockaroo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–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web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-сервис; преимущество: удобный интерфейс; ограничение: англоязычный, нет глубокой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Generatedata.com – генерация таблиц; преимущество: доступность; ограничение: слабая поддержка форматов, отсутствие визуализации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  <a:endParaRPr lang="ru-RU" sz="1800" dirty="0">
              <a:latin typeface="Times New Roman"/>
              <a:ea typeface="+mn-lt"/>
              <a:cs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EC8D9-C0B7-1089-03E8-D72EED9E835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F9043AA-CD66-35A1-9AA3-8D94A1A128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2D7AC7F-6A51-4842-3D96-45149A8ABDD0}"/>
              </a:ext>
            </a:extLst>
          </p:cNvPr>
          <p:cNvSpPr/>
          <p:nvPr/>
        </p:nvSpPr>
        <p:spPr>
          <a:xfrm>
            <a:off x="499203" y="1076973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7913873-3128-D012-3C11-466495AEAC56}"/>
              </a:ext>
            </a:extLst>
          </p:cNvPr>
          <p:cNvSpPr/>
          <p:nvPr/>
        </p:nvSpPr>
        <p:spPr>
          <a:xfrm>
            <a:off x="151578" y="6061153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15632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84390-F817-CC6E-386E-087A5BD66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86CBECB-4B55-B7A2-D258-9B4466820411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КОНКУРЕНТНЫЕ ПРЕИМУЩЕСТВА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7B164D0-7606-7BD8-AB75-AF63F6DADB9B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отличается от конкурентов: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поддержкой нейросетевых API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DeepSeek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Gemini, российские AI API, …);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прямой записью в БД через агент (по типу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Postman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встроенным визуальным редактором БД;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возможностью совместной работы команд;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разнообразием форматов (SQL,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снапшоты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готовых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…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0663B9-ADC2-6692-2D7A-18F5168912C0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6F53088-6104-2FD9-A0DE-B6271D0194F5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60A5F0C-674C-77C6-4D4A-F648E3ED414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4F8D68A-9998-A5EF-75A3-7D35F4E82E6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246211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055EA-BF7B-5B44-160B-D181AC4DB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87B62A4-62F6-E970-0371-2427B1E00F7C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МОНЕТИЗАЦИЯ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A07DAD-95C9-A912-B0F3-BB7FCC1D144E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Модель монетизации предусматривает: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Freemium</a:t>
            </a:r>
            <a:r>
              <a:rPr lang="ru-RU" sz="1800" dirty="0">
                <a:latin typeface="Times New Roman"/>
                <a:ea typeface="+mn-lt"/>
                <a:cs typeface="+mn-lt"/>
              </a:rPr>
              <a:t>: ограничение по строкам и таблицам (до 1k строк, 1 таблица);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Pro-подписка: ежемесячная плата (1–2 тыс. руб.), до 10k строк;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Enterprise: кастомные лицензии и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дополнительные доходы: продажа шаблонов БД, рекламные места в интерфейсе.</a:t>
            </a:r>
          </a:p>
          <a:p>
            <a:endParaRPr lang="ru-RU" sz="1800" b="1" dirty="0">
              <a:latin typeface="Times New Roman"/>
              <a:ea typeface="+mn-lt"/>
              <a:cs typeface="+mn-lt"/>
            </a:endParaRPr>
          </a:p>
          <a:p>
            <a:r>
              <a:rPr lang="ru-RU" sz="1800" dirty="0">
                <a:latin typeface="Times New Roman"/>
                <a:ea typeface="+mn-lt"/>
                <a:cs typeface="+mn-lt"/>
              </a:rPr>
              <a:t>Важно: монетизация будет запущена только после успешного выхода на рынок и подтверждения востребованности продукта. На этапе MVP и пилота продукт будет бесплатным. Однако при показе продукта данный функционал планируется продемонстрировать.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57BB60-43A2-66B3-6965-528F4F614221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100291A-CCE6-19BD-008B-ECA9AB62BD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E273260-959F-E0D7-8B7F-F7363545117B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08D8DC1A-1C09-0472-AE69-A03C022BFF6E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626669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87D65-B712-E293-572D-C1C8E86EF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B88175C-DDC9-498B-88B8-78D63261605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ФУНКЦИОНАЛЬНЫЕ ТРЕБОВАНИЯ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B1FDCAA-D792-87DD-AF77-C5CCE22CE227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должен обеспечивать: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автогенерацию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данных через AI API;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поддержку форматов: 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БД, прямая запись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бд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…;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редактирование структур БД через встроенный редактор;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создание новых БД, использование шаблонов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совместную работу (рабочая доска);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(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VK,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Telegram,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7034C2-5924-AE0E-87EA-7980C359DDD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DF62C9C-15FE-B9A8-B69F-BF138ABF8D81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7DB84F2A-7C95-463B-C926-397305F7415B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8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B82BD3F-E0CC-9122-654B-849D44CDD04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673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ТЕХНИЧЕСКИЕ ТРЕБОВАНИЯ (предварительные)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разрабатывается с учётом: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архитектурного стиля: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микросервисная</a:t>
            </a:r>
            <a:r>
              <a:rPr lang="ru-RU" sz="1800" dirty="0">
                <a:latin typeface="Times New Roman"/>
                <a:ea typeface="+mn-lt"/>
                <a:cs typeface="+mn-lt"/>
              </a:rPr>
              <a:t>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технологического стека: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Java Spring,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GoLang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Python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TypeScript, React,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gRPC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Kafka,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Protobuf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баз данных: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PostgreSQL (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основная), возможность расширения;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безопасности:</a:t>
            </a:r>
            <a:r>
              <a:rPr lang="en-US" sz="1800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JWT </a:t>
            </a:r>
            <a:r>
              <a:rPr lang="ru-RU" dirty="0">
                <a:latin typeface="Times New Roman"/>
                <a:ea typeface="+mn-lt"/>
                <a:cs typeface="+mn-lt"/>
              </a:rPr>
              <a:t>с разделением на </a:t>
            </a:r>
            <a:r>
              <a:rPr lang="en-US" dirty="0">
                <a:latin typeface="Times New Roman"/>
                <a:ea typeface="+mn-lt"/>
                <a:cs typeface="+mn-lt"/>
              </a:rPr>
              <a:t>access </a:t>
            </a: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en-US" dirty="0">
                <a:latin typeface="Times New Roman"/>
                <a:ea typeface="+mn-lt"/>
                <a:cs typeface="+mn-lt"/>
              </a:rPr>
              <a:t>refresh </a:t>
            </a:r>
            <a:r>
              <a:rPr lang="ru-RU" dirty="0">
                <a:latin typeface="Times New Roman"/>
                <a:ea typeface="+mn-lt"/>
                <a:cs typeface="+mn-lt"/>
              </a:rPr>
              <a:t>токены (динамическая ротация ключей);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CSRF-</a:t>
            </a:r>
            <a:r>
              <a:rPr lang="ru-RU" dirty="0">
                <a:latin typeface="Times New Roman"/>
                <a:ea typeface="+mn-lt"/>
                <a:cs typeface="+mn-lt"/>
              </a:rPr>
              <a:t>защита;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защита от </a:t>
            </a:r>
            <a:r>
              <a:rPr lang="en-US" dirty="0">
                <a:latin typeface="Times New Roman"/>
                <a:ea typeface="+mn-lt"/>
                <a:cs typeface="+mn-lt"/>
              </a:rPr>
              <a:t>SQL-</a:t>
            </a:r>
            <a:r>
              <a:rPr lang="ru-RU" dirty="0">
                <a:latin typeface="Times New Roman"/>
                <a:ea typeface="+mn-lt"/>
                <a:cs typeface="+mn-lt"/>
              </a:rPr>
              <a:t>инъекций и </a:t>
            </a:r>
            <a:r>
              <a:rPr lang="en-US" dirty="0">
                <a:latin typeface="Times New Roman"/>
                <a:ea typeface="+mn-lt"/>
                <a:cs typeface="+mn-lt"/>
              </a:rPr>
              <a:t>XSS;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ru-RU" dirty="0" err="1">
                <a:latin typeface="Times New Roman"/>
                <a:ea typeface="+mn-lt"/>
                <a:cs typeface="+mn-lt"/>
              </a:rPr>
              <a:t>др</a:t>
            </a:r>
            <a:r>
              <a:rPr lang="en-US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сетевой слой и балансировка: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Nginx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для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SSL-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терминации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маршрутизации и балансировки нагрузки;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масштабируемости: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Docker, Kubernetes;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мониторинга и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CI/CD: Prometheus, Grafana, GitHub.</a:t>
            </a:r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9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03053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893</Words>
  <Application>Microsoft Office PowerPoint</Application>
  <PresentationFormat>Широкоэкранный</PresentationFormat>
  <Paragraphs>124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Avenir Next LT Pro</vt:lpstr>
      <vt:lpstr>Calibri</vt:lpstr>
      <vt:lpstr>Symbol</vt:lpstr>
      <vt:lpstr>Times New Roman</vt:lpstr>
      <vt:lpstr>AccentBoxVTI</vt:lpstr>
      <vt:lpstr>Fillusion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Dmitrii Kurenkov</dc:creator>
  <cp:lastModifiedBy>Dmitrii Kurenkov</cp:lastModifiedBy>
  <cp:revision>250</cp:revision>
  <dcterms:created xsi:type="dcterms:W3CDTF">2025-08-30T12:49:37Z</dcterms:created>
  <dcterms:modified xsi:type="dcterms:W3CDTF">2025-09-17T17:39:00Z</dcterms:modified>
</cp:coreProperties>
</file>

<file path=docProps/thumbnail.jpeg>
</file>